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79" r:id="rId19"/>
    <p:sldId id="280" r:id="rId20"/>
    <p:sldId id="26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A7A"/>
    <a:srgbClr val="FFFFFF"/>
    <a:srgbClr val="A0CAE2"/>
    <a:srgbClr val="F9BE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7350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56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43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45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352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46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022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425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96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6864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1442B-A566-44A0-9A60-43ED79FE6264}" type="datetimeFigureOut">
              <a:rPr lang="en-GB" smtClean="0"/>
              <a:t>27/07/2023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93BFD-FEEB-4CB9-B1DC-C73D3B3E47B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158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12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4.png"/><Relationship Id="rId5" Type="http://schemas.openxmlformats.org/officeDocument/2006/relationships/image" Target="../media/image16.png"/><Relationship Id="rId10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png"/><Relationship Id="rId1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hyperlink" Target="https://ec.europa.eu/eurostat/web/cities/data/database" TargetMode="External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05071" cy="73841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975953" y="1579418"/>
            <a:ext cx="6059981" cy="1930545"/>
          </a:xfrm>
          <a:solidFill>
            <a:srgbClr val="FFFFFF">
              <a:alpha val="54902"/>
            </a:srgbClr>
          </a:solidFill>
        </p:spPr>
        <p:txBody>
          <a:bodyPr>
            <a:noAutofit/>
          </a:bodyPr>
          <a:lstStyle/>
          <a:p>
            <a:r>
              <a:rPr lang="es-ES" sz="7200" b="1" dirty="0" smtClean="0"/>
              <a:t>European Cities Recommender</a:t>
            </a:r>
            <a:endParaRPr lang="en-GB" sz="7200" b="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383283" y="3602038"/>
            <a:ext cx="5137266" cy="953337"/>
          </a:xfrm>
          <a:solidFill>
            <a:srgbClr val="FFFFFF">
              <a:alpha val="54902"/>
            </a:srgbClr>
          </a:solidFill>
        </p:spPr>
        <p:txBody>
          <a:bodyPr/>
          <a:lstStyle/>
          <a:p>
            <a:r>
              <a:rPr lang="es-ES" dirty="0" smtClean="0"/>
              <a:t>A final Project by Luis </a:t>
            </a:r>
          </a:p>
          <a:p>
            <a:r>
              <a:rPr lang="es-ES" dirty="0" smtClean="0"/>
              <a:t>Data Analytics - Ironhack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25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4183" y="2904621"/>
            <a:ext cx="3685584" cy="2639967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3609475" y="133180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81737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599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9931" y="132626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81737" y="2897370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9664" y="2893541"/>
            <a:ext cx="4827012" cy="308053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3491" y="2986317"/>
            <a:ext cx="5168536" cy="283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589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9931" y="132626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91370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5" y="2904621"/>
            <a:ext cx="4186387" cy="285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13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359931" y="1326267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921961" y="3816644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2657" y="3816742"/>
            <a:ext cx="1201503" cy="82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72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81737" y="4695736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811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91370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50546" y="2853013"/>
            <a:ext cx="4548661" cy="292086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77073" y="2971364"/>
            <a:ext cx="5026251" cy="27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638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891370" y="2904621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1138" y="2845179"/>
            <a:ext cx="4180183" cy="282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31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905335" y="3811908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3844" y="2917757"/>
            <a:ext cx="1199794" cy="81074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3844" y="3787832"/>
            <a:ext cx="1234627" cy="84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716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299459"/>
              </p:ext>
            </p:extLst>
          </p:nvPr>
        </p:nvGraphicFramePr>
        <p:xfrm>
          <a:off x="881737" y="1305098"/>
          <a:ext cx="10947276" cy="42394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682446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K 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966479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DBSCAN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858621"/>
                  </a:ext>
                </a:extLst>
              </a:tr>
              <a:tr h="889261">
                <a:tc>
                  <a:txBody>
                    <a:bodyPr/>
                    <a:lstStyle/>
                    <a:p>
                      <a:r>
                        <a:rPr lang="es-ES" dirty="0" smtClean="0"/>
                        <a:t>Fuzzy c-means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781600"/>
                  </a:ext>
                </a:extLst>
              </a:tr>
            </a:tbl>
          </a:graphicData>
        </a:graphic>
      </p:graphicFrame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047" y="2069676"/>
            <a:ext cx="1025970" cy="72000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57" y="2064136"/>
            <a:ext cx="1028041" cy="72000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3844" y="2064136"/>
            <a:ext cx="1042759" cy="72000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0815" y="2904621"/>
            <a:ext cx="1150202" cy="823884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9086505" y="1313315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hteck 14"/>
          <p:cNvSpPr/>
          <p:nvPr/>
        </p:nvSpPr>
        <p:spPr>
          <a:xfrm>
            <a:off x="905335" y="4695736"/>
            <a:ext cx="1953491" cy="535688"/>
          </a:xfrm>
          <a:prstGeom prst="rect">
            <a:avLst/>
          </a:prstGeom>
          <a:noFill/>
          <a:ln w="57150">
            <a:solidFill>
              <a:srgbClr val="ED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fik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1476" y="2904622"/>
            <a:ext cx="1209592" cy="823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9405" y="3816742"/>
            <a:ext cx="1201503" cy="822081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61476" y="4695736"/>
            <a:ext cx="1209592" cy="840153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43844" y="2917757"/>
            <a:ext cx="1199794" cy="810748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3844" y="3787832"/>
            <a:ext cx="1234627" cy="848714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3844" y="4720862"/>
            <a:ext cx="1138828" cy="78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4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2176593" y="1407750"/>
            <a:ext cx="976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Kmeans </a:t>
            </a:r>
          </a:p>
          <a:p>
            <a:r>
              <a:rPr lang="es-ES" dirty="0" smtClean="0"/>
              <a:t>K=3</a:t>
            </a:r>
            <a:endParaRPr lang="en-GB" dirty="0"/>
          </a:p>
        </p:txBody>
      </p:sp>
      <p:pic>
        <p:nvPicPr>
          <p:cNvPr id="23" name="Grafik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2758" y="1407750"/>
            <a:ext cx="5898917" cy="4152667"/>
          </a:xfrm>
          <a:prstGeom prst="rect">
            <a:avLst/>
          </a:prstGeom>
        </p:spPr>
      </p:pic>
      <p:pic>
        <p:nvPicPr>
          <p:cNvPr id="24" name="Grafik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675" y="1730915"/>
            <a:ext cx="2876372" cy="37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7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European cities recommender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Which city suits the best for me within Europe?</a:t>
            </a:r>
          </a:p>
          <a:p>
            <a:endParaRPr lang="es-ES" dirty="0" smtClean="0"/>
          </a:p>
          <a:p>
            <a:r>
              <a:rPr lang="es-ES" dirty="0" smtClean="0"/>
              <a:t>User select what is important and get recommendations. Which city fits better with the given preferences</a:t>
            </a:r>
            <a:r>
              <a:rPr lang="es-ES" dirty="0" smtClean="0"/>
              <a:t>.</a:t>
            </a:r>
          </a:p>
          <a:p>
            <a:endParaRPr lang="es-ES" dirty="0" smtClean="0"/>
          </a:p>
          <a:p>
            <a:r>
              <a:rPr lang="es-ES" dirty="0" smtClean="0"/>
              <a:t>Main idea is to search where to live but could be use for touristic purposes with new developments.</a:t>
            </a: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464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Application - Streamlit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43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Improvements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Feature Engineering. Summarize 200 variables in 8 features. </a:t>
            </a:r>
          </a:p>
          <a:p>
            <a:pPr lvl="1"/>
            <a:r>
              <a:rPr lang="es-ES" dirty="0" smtClean="0"/>
              <a:t>Create a model for each topic (Regression or Classification)</a:t>
            </a:r>
          </a:p>
          <a:p>
            <a:pPr lvl="1"/>
            <a:r>
              <a:rPr lang="es-ES" dirty="0" smtClean="0"/>
              <a:t>Clustering with more features but user input max. 8 value</a:t>
            </a:r>
          </a:p>
          <a:p>
            <a:r>
              <a:rPr lang="es-ES" dirty="0" smtClean="0"/>
              <a:t>Webscrapping variables like hours of sunlight, temperatures</a:t>
            </a:r>
          </a:p>
          <a:p>
            <a:r>
              <a:rPr lang="es-ES" dirty="0" smtClean="0"/>
              <a:t>Create a selection with sex</a:t>
            </a:r>
          </a:p>
          <a:p>
            <a:r>
              <a:rPr lang="es-ES" dirty="0" smtClean="0"/>
              <a:t>Include LGBT data</a:t>
            </a:r>
            <a:endParaRPr lang="es-ES" dirty="0" smtClean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363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Eurostat (</a:t>
            </a:r>
            <a:r>
              <a:rPr lang="es-ES" dirty="0">
                <a:hlinkClick r:id="rId5"/>
              </a:rPr>
              <a:t>https://ec.europa.eu/eurostat/web/cities/data/database</a:t>
            </a:r>
            <a:r>
              <a:rPr lang="es-ES" dirty="0" smtClean="0"/>
              <a:t>)</a:t>
            </a:r>
          </a:p>
          <a:p>
            <a:endParaRPr lang="en-GB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Data</a:t>
            </a:r>
            <a:endParaRPr lang="en-GB" dirty="0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88" y="4506648"/>
            <a:ext cx="900000" cy="900000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734" y="4506648"/>
            <a:ext cx="900000" cy="900000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607" y="4506648"/>
            <a:ext cx="900000" cy="9000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80" y="4506648"/>
            <a:ext cx="900000" cy="900000"/>
          </a:xfrm>
          <a:prstGeom prst="rect">
            <a:avLst/>
          </a:prstGeom>
        </p:spPr>
      </p:pic>
      <p:pic>
        <p:nvPicPr>
          <p:cNvPr id="22" name="Grafik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61" y="4506648"/>
            <a:ext cx="900000" cy="900000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354" y="4506648"/>
            <a:ext cx="900000" cy="900000"/>
          </a:xfrm>
          <a:prstGeom prst="rect">
            <a:avLst/>
          </a:prstGeom>
        </p:spPr>
      </p:pic>
      <p:sp>
        <p:nvSpPr>
          <p:cNvPr id="24" name="Textfeld 23"/>
          <p:cNvSpPr txBox="1"/>
          <p:nvPr/>
        </p:nvSpPr>
        <p:spPr>
          <a:xfrm>
            <a:off x="1690495" y="4100281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Education</a:t>
            </a:r>
            <a:endParaRPr lang="en-GB" dirty="0"/>
          </a:p>
        </p:txBody>
      </p:sp>
      <p:sp>
        <p:nvSpPr>
          <p:cNvPr id="25" name="Textfeld 24"/>
          <p:cNvSpPr txBox="1"/>
          <p:nvPr/>
        </p:nvSpPr>
        <p:spPr>
          <a:xfrm>
            <a:off x="3062888" y="4100281"/>
            <a:ext cx="1080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Transport</a:t>
            </a:r>
            <a:endParaRPr lang="en-GB" dirty="0"/>
          </a:p>
        </p:txBody>
      </p:sp>
      <p:sp>
        <p:nvSpPr>
          <p:cNvPr id="26" name="Textfeld 25"/>
          <p:cNvSpPr txBox="1"/>
          <p:nvPr/>
        </p:nvSpPr>
        <p:spPr>
          <a:xfrm>
            <a:off x="4401233" y="4100281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Environment</a:t>
            </a:r>
            <a:endParaRPr lang="en-GB" dirty="0"/>
          </a:p>
        </p:txBody>
      </p:sp>
      <p:sp>
        <p:nvSpPr>
          <p:cNvPr id="27" name="Textfeld 26"/>
          <p:cNvSpPr txBox="1"/>
          <p:nvPr/>
        </p:nvSpPr>
        <p:spPr>
          <a:xfrm>
            <a:off x="6047098" y="3823282"/>
            <a:ext cx="1162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Living </a:t>
            </a:r>
          </a:p>
          <a:p>
            <a:pPr algn="ctr"/>
            <a:r>
              <a:rPr lang="es-ES" dirty="0" smtClean="0"/>
              <a:t>conditions</a:t>
            </a:r>
            <a:endParaRPr lang="en-GB" dirty="0"/>
          </a:p>
        </p:txBody>
      </p:sp>
      <p:sp>
        <p:nvSpPr>
          <p:cNvPr id="28" name="Textfeld 27"/>
          <p:cNvSpPr txBox="1"/>
          <p:nvPr/>
        </p:nvSpPr>
        <p:spPr>
          <a:xfrm>
            <a:off x="9252139" y="3823282"/>
            <a:ext cx="90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Labour</a:t>
            </a:r>
          </a:p>
          <a:p>
            <a:r>
              <a:rPr lang="es-ES" dirty="0" smtClean="0"/>
              <a:t>market </a:t>
            </a:r>
            <a:endParaRPr lang="en-GB" dirty="0"/>
          </a:p>
        </p:txBody>
      </p:sp>
      <p:sp>
        <p:nvSpPr>
          <p:cNvPr id="29" name="Textfeld 28"/>
          <p:cNvSpPr txBox="1"/>
          <p:nvPr/>
        </p:nvSpPr>
        <p:spPr>
          <a:xfrm>
            <a:off x="7466684" y="4100281"/>
            <a:ext cx="1528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Demographics</a:t>
            </a:r>
            <a:endParaRPr lang="en-GB" dirty="0"/>
          </a:p>
        </p:txBody>
      </p:sp>
      <p:pic>
        <p:nvPicPr>
          <p:cNvPr id="30" name="Grafik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750" y="2608023"/>
            <a:ext cx="1080000" cy="1080000"/>
          </a:xfrm>
          <a:prstGeom prst="rect">
            <a:avLst/>
          </a:prstGeom>
        </p:spPr>
      </p:pic>
      <p:sp>
        <p:nvSpPr>
          <p:cNvPr id="31" name="Textfeld 30"/>
          <p:cNvSpPr txBox="1"/>
          <p:nvPr/>
        </p:nvSpPr>
        <p:spPr>
          <a:xfrm>
            <a:off x="5769875" y="2725695"/>
            <a:ext cx="1562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29 Countries </a:t>
            </a:r>
            <a:endParaRPr lang="en-GB" sz="2000" dirty="0"/>
          </a:p>
        </p:txBody>
      </p:sp>
      <p:sp>
        <p:nvSpPr>
          <p:cNvPr id="32" name="Textfeld 31"/>
          <p:cNvSpPr txBox="1"/>
          <p:nvPr/>
        </p:nvSpPr>
        <p:spPr>
          <a:xfrm>
            <a:off x="5769875" y="3188372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/>
              <a:t>850 Cities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636855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881737" y="679075"/>
            <a:ext cx="7009015" cy="537787"/>
          </a:xfrm>
          <a:prstGeom prst="rect">
            <a:avLst/>
          </a:prstGeom>
          <a:solidFill>
            <a:srgbClr val="F9BEF5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Data Preparation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40" y="1908427"/>
            <a:ext cx="2509130" cy="209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4" y="1908426"/>
            <a:ext cx="2531349" cy="2093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028" y="1910852"/>
            <a:ext cx="2479790" cy="2090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947442" y="1384834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Fix metadata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001201" y="138483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Deduplicate data 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2013094" y="1410630"/>
            <a:ext cx="23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Irrelevant data removal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72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881737" y="679075"/>
            <a:ext cx="7009015" cy="537787"/>
          </a:xfrm>
          <a:prstGeom prst="rect">
            <a:avLst/>
          </a:prstGeom>
          <a:solidFill>
            <a:srgbClr val="F9BEF5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Data Preparation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40" y="1908427"/>
            <a:ext cx="2509130" cy="209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4" y="1908426"/>
            <a:ext cx="2531349" cy="2093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028" y="1910852"/>
            <a:ext cx="2479790" cy="2090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947442" y="1384834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Fix metadata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001201" y="138483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Deduplicate data 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2013094" y="1410630"/>
            <a:ext cx="23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Irrelevant data removal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79" y="3334265"/>
            <a:ext cx="3294957" cy="206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7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sp>
        <p:nvSpPr>
          <p:cNvPr id="11" name="Titel 1"/>
          <p:cNvSpPr txBox="1">
            <a:spLocks/>
          </p:cNvSpPr>
          <p:nvPr/>
        </p:nvSpPr>
        <p:spPr>
          <a:xfrm>
            <a:off x="881737" y="679075"/>
            <a:ext cx="7009015" cy="537787"/>
          </a:xfrm>
          <a:prstGeom prst="rect">
            <a:avLst/>
          </a:prstGeom>
          <a:solidFill>
            <a:srgbClr val="F9BEF5"/>
          </a:solidFill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Data Preparation</a:t>
            </a:r>
            <a:endParaRPr lang="en-GB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640" y="1908427"/>
            <a:ext cx="2509130" cy="2093373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8584" y="1908426"/>
            <a:ext cx="2531349" cy="2093373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9028" y="1910852"/>
            <a:ext cx="2479790" cy="2090947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7947442" y="1384834"/>
            <a:ext cx="139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Fix metadata</a:t>
            </a:r>
            <a:endParaRPr lang="en-GB" dirty="0"/>
          </a:p>
        </p:txBody>
      </p:sp>
      <p:sp>
        <p:nvSpPr>
          <p:cNvPr id="15" name="Textfeld 14"/>
          <p:cNvSpPr txBox="1"/>
          <p:nvPr/>
        </p:nvSpPr>
        <p:spPr>
          <a:xfrm>
            <a:off x="5001201" y="1384834"/>
            <a:ext cx="1829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Deduplicate data 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2013094" y="1410630"/>
            <a:ext cx="2373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Irrelevant data removal</a:t>
            </a:r>
            <a:endParaRPr lang="en-GB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6779" y="3334265"/>
            <a:ext cx="3294957" cy="206674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2710" y="1380727"/>
            <a:ext cx="7926072" cy="4438183"/>
          </a:xfrm>
          <a:prstGeom prst="rect">
            <a:avLst/>
          </a:prstGeom>
        </p:spPr>
      </p:pic>
      <p:sp>
        <p:nvSpPr>
          <p:cNvPr id="17" name="Textfeld 16"/>
          <p:cNvSpPr txBox="1"/>
          <p:nvPr/>
        </p:nvSpPr>
        <p:spPr>
          <a:xfrm>
            <a:off x="4137743" y="2270943"/>
            <a:ext cx="78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NULLS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904343" y="365587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5303916" y="40252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874156" y="42927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5470649" y="474765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904343" y="507433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</a:rPr>
              <a:t>NaN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86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Feature Selection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Model is unsupervised Machine Learning – clustering</a:t>
            </a:r>
          </a:p>
          <a:p>
            <a:pPr lvl="1"/>
            <a:r>
              <a:rPr lang="es-ES" dirty="0" smtClean="0"/>
              <a:t>The user needs to input values for the variables. </a:t>
            </a:r>
          </a:p>
          <a:p>
            <a:pPr lvl="1"/>
            <a:r>
              <a:rPr lang="es-ES" dirty="0" smtClean="0"/>
              <a:t>Reduce the user inputs.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With these conditions:</a:t>
            </a:r>
          </a:p>
          <a:p>
            <a:r>
              <a:rPr lang="es-ES" dirty="0" smtClean="0"/>
              <a:t>Manual Feature Selection</a:t>
            </a:r>
          </a:p>
          <a:p>
            <a:r>
              <a:rPr lang="es-ES" dirty="0" smtClean="0"/>
              <a:t>Features with few nulls</a:t>
            </a:r>
          </a:p>
          <a:p>
            <a:r>
              <a:rPr lang="es-ES" dirty="0" smtClean="0"/>
              <a:t>Features that are indexes better than absolute values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4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Model is unsupervised Machine Learning – clustering</a:t>
            </a:r>
          </a:p>
          <a:p>
            <a:endParaRPr lang="es-ES" dirty="0"/>
          </a:p>
          <a:p>
            <a:r>
              <a:rPr lang="es-ES" dirty="0" smtClean="0"/>
              <a:t>Data Preprocessing. Scale the data</a:t>
            </a:r>
          </a:p>
          <a:p>
            <a:endParaRPr lang="es-ES" dirty="0"/>
          </a:p>
          <a:p>
            <a:r>
              <a:rPr lang="es-ES" dirty="0" smtClean="0"/>
              <a:t>Select the best model: Kmeans, DBScan, fuzzy c-means.....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431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81737" y="679075"/>
            <a:ext cx="7009015" cy="537787"/>
          </a:xfrm>
          <a:solidFill>
            <a:srgbClr val="F9BEF5"/>
          </a:solidFill>
        </p:spPr>
        <p:txBody>
          <a:bodyPr>
            <a:normAutofit fontScale="90000"/>
          </a:bodyPr>
          <a:lstStyle/>
          <a:p>
            <a:r>
              <a:rPr lang="es-ES" dirty="0" smtClean="0"/>
              <a:t>Model</a:t>
            </a:r>
            <a:endParaRPr lang="en-GB" dirty="0"/>
          </a:p>
        </p:txBody>
      </p:sp>
      <p:pic>
        <p:nvPicPr>
          <p:cNvPr id="6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672" b="33314"/>
          <a:stretch/>
        </p:blipFill>
        <p:spPr>
          <a:xfrm>
            <a:off x="881737" y="5659533"/>
            <a:ext cx="3208126" cy="120400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2" y="5818910"/>
            <a:ext cx="712537" cy="770311"/>
          </a:xfrm>
          <a:prstGeom prst="rect">
            <a:avLst/>
          </a:prstGeom>
        </p:spPr>
      </p:pic>
      <p:pic>
        <p:nvPicPr>
          <p:cNvPr id="8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4015047" y="5659533"/>
            <a:ext cx="2770909" cy="1204008"/>
          </a:xfrm>
          <a:prstGeom prst="rect">
            <a:avLst/>
          </a:prstGeom>
        </p:spPr>
      </p:pic>
      <p:pic>
        <p:nvPicPr>
          <p:cNvPr id="9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6711139" y="5653993"/>
            <a:ext cx="2770909" cy="1204008"/>
          </a:xfrm>
          <a:prstGeom prst="rect">
            <a:avLst/>
          </a:prstGeom>
        </p:spPr>
      </p:pic>
      <p:pic>
        <p:nvPicPr>
          <p:cNvPr id="10" name="Inhaltsplatzhalter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5672" b="33314"/>
          <a:stretch/>
        </p:blipFill>
        <p:spPr>
          <a:xfrm>
            <a:off x="9412777" y="5645679"/>
            <a:ext cx="2770909" cy="1204008"/>
          </a:xfrm>
          <a:prstGeom prst="rect">
            <a:avLst/>
          </a:prstGeom>
        </p:spPr>
      </p:pic>
      <p:graphicFrame>
        <p:nvGraphicFramePr>
          <p:cNvPr id="3" name="Tabel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46188"/>
              </p:ext>
            </p:extLst>
          </p:nvPr>
        </p:nvGraphicFramePr>
        <p:xfrm>
          <a:off x="881737" y="1305098"/>
          <a:ext cx="10947276" cy="2794184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736819">
                  <a:extLst>
                    <a:ext uri="{9D8B030D-6E8A-4147-A177-3AD203B41FA5}">
                      <a16:colId xmlns:a16="http://schemas.microsoft.com/office/drawing/2014/main" val="3425406064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15394012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92910918"/>
                    </a:ext>
                  </a:extLst>
                </a:gridCol>
                <a:gridCol w="2736819">
                  <a:extLst>
                    <a:ext uri="{9D8B030D-6E8A-4147-A177-3AD203B41FA5}">
                      <a16:colId xmlns:a16="http://schemas.microsoft.com/office/drawing/2014/main" val="3577595140"/>
                    </a:ext>
                  </a:extLst>
                </a:gridCol>
              </a:tblGrid>
              <a:tr h="46551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No</a:t>
                      </a:r>
                      <a:r>
                        <a:rPr lang="es-ES" baseline="0" dirty="0" smtClean="0"/>
                        <a:t> Preprocessing</a:t>
                      </a:r>
                      <a:endParaRPr lang="en-GB" dirty="0" smtClean="0"/>
                    </a:p>
                    <a:p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Min</a:t>
                      </a:r>
                      <a:r>
                        <a:rPr lang="es-ES" baseline="0" dirty="0" smtClean="0"/>
                        <a:t> Max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Standar</a:t>
                      </a:r>
                      <a:r>
                        <a:rPr lang="es-ES" baseline="0" dirty="0" smtClean="0"/>
                        <a:t>d Scaler</a:t>
                      </a:r>
                      <a:endParaRPr lang="en-GB" dirty="0"/>
                    </a:p>
                  </a:txBody>
                  <a:tcPr>
                    <a:solidFill>
                      <a:srgbClr val="A0CA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133491"/>
                  </a:ext>
                </a:extLst>
              </a:tr>
              <a:tr h="2154104">
                <a:tc>
                  <a:txBody>
                    <a:bodyPr/>
                    <a:lstStyle/>
                    <a:p>
                      <a:r>
                        <a:rPr lang="es-ES" dirty="0" smtClean="0"/>
                        <a:t>Raw</a:t>
                      </a:r>
                      <a:r>
                        <a:rPr lang="es-ES" baseline="0" dirty="0" smtClean="0"/>
                        <a:t> FCA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7516052"/>
                  </a:ext>
                </a:extLst>
              </a:tr>
            </a:tbl>
          </a:graphicData>
        </a:graphic>
      </p:graphicFrame>
      <p:pic>
        <p:nvPicPr>
          <p:cNvPr id="11" name="Grafik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0152" y="2061363"/>
            <a:ext cx="2807610" cy="197031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762" y="2055823"/>
            <a:ext cx="2821187" cy="1975850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949" y="2055823"/>
            <a:ext cx="2861576" cy="19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657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Breitbild</PresentationFormat>
  <Paragraphs>151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European Cities Recommender</vt:lpstr>
      <vt:lpstr>European cities recommender</vt:lpstr>
      <vt:lpstr>Data</vt:lpstr>
      <vt:lpstr>Model</vt:lpstr>
      <vt:lpstr>Model</vt:lpstr>
      <vt:lpstr>Model</vt:lpstr>
      <vt:lpstr>Feature Selection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Application - Streamlit</vt:lpstr>
      <vt:lpstr>Improvements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Luis Javier Blanco</dc:creator>
  <cp:lastModifiedBy>Luis Javier Blanco</cp:lastModifiedBy>
  <cp:revision>20</cp:revision>
  <dcterms:created xsi:type="dcterms:W3CDTF">2023-07-26T20:51:01Z</dcterms:created>
  <dcterms:modified xsi:type="dcterms:W3CDTF">2023-07-28T00:32:43Z</dcterms:modified>
</cp:coreProperties>
</file>